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907C-A2DF-41A5-A86C-30F9CFD453C6}" type="datetimeFigureOut">
              <a:rPr lang="ar-SA" smtClean="0"/>
              <a:t>04/02/1441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FF746-B106-4F72-BC13-46F453AB7A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914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907C-A2DF-41A5-A86C-30F9CFD453C6}" type="datetimeFigureOut">
              <a:rPr lang="ar-SA" smtClean="0"/>
              <a:t>04/02/1441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FF746-B106-4F72-BC13-46F453AB7A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426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907C-A2DF-41A5-A86C-30F9CFD453C6}" type="datetimeFigureOut">
              <a:rPr lang="ar-SA" smtClean="0"/>
              <a:t>04/02/1441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FF746-B106-4F72-BC13-46F453AB7A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284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907C-A2DF-41A5-A86C-30F9CFD453C6}" type="datetimeFigureOut">
              <a:rPr lang="ar-SA" smtClean="0"/>
              <a:t>04/02/1441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FF746-B106-4F72-BC13-46F453AB7A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569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907C-A2DF-41A5-A86C-30F9CFD453C6}" type="datetimeFigureOut">
              <a:rPr lang="ar-SA" smtClean="0"/>
              <a:t>04/02/1441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FF746-B106-4F72-BC13-46F453AB7A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832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907C-A2DF-41A5-A86C-30F9CFD453C6}" type="datetimeFigureOut">
              <a:rPr lang="ar-SA" smtClean="0"/>
              <a:t>04/02/1441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FF746-B106-4F72-BC13-46F453AB7A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204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907C-A2DF-41A5-A86C-30F9CFD453C6}" type="datetimeFigureOut">
              <a:rPr lang="ar-SA" smtClean="0"/>
              <a:t>04/02/1441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FF746-B106-4F72-BC13-46F453AB7A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198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907C-A2DF-41A5-A86C-30F9CFD453C6}" type="datetimeFigureOut">
              <a:rPr lang="ar-SA" smtClean="0"/>
              <a:t>04/02/1441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FF746-B106-4F72-BC13-46F453AB7A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327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907C-A2DF-41A5-A86C-30F9CFD453C6}" type="datetimeFigureOut">
              <a:rPr lang="ar-SA" smtClean="0"/>
              <a:t>04/02/1441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FF746-B106-4F72-BC13-46F453AB7A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284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907C-A2DF-41A5-A86C-30F9CFD453C6}" type="datetimeFigureOut">
              <a:rPr lang="ar-SA" smtClean="0"/>
              <a:t>04/02/1441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FF746-B106-4F72-BC13-46F453AB7A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78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907C-A2DF-41A5-A86C-30F9CFD453C6}" type="datetimeFigureOut">
              <a:rPr lang="ar-SA" smtClean="0"/>
              <a:t>04/02/1441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FF746-B106-4F72-BC13-46F453AB7A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6631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2907C-A2DF-41A5-A86C-30F9CFD453C6}" type="datetimeFigureOut">
              <a:rPr lang="ar-SA" smtClean="0"/>
              <a:t>04/02/1441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FF746-B106-4F72-BC13-46F453AB7A7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325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الخامسة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r>
              <a:rPr lang="ar-IQ" dirty="0" smtClean="0"/>
              <a:t>تكلمنا في المحاضرة السابقة عن حشرات الحنطة والشعير واضرارها وهي حشرتي </a:t>
            </a:r>
            <a:r>
              <a:rPr lang="ar-IQ" dirty="0" err="1" smtClean="0"/>
              <a:t>السونة</a:t>
            </a:r>
            <a:r>
              <a:rPr lang="ar-IQ" dirty="0" smtClean="0"/>
              <a:t> وحفار اوراق الحنطة . </a:t>
            </a:r>
          </a:p>
          <a:p>
            <a:r>
              <a:rPr lang="ar-IQ" dirty="0" smtClean="0"/>
              <a:t>وسنكمل اليوم بقية الحشرات التي تصيب الحنطة والشعير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60855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3- ماضغة </a:t>
            </a:r>
            <a:r>
              <a:rPr lang="ar-IQ" dirty="0" err="1" smtClean="0"/>
              <a:t>بادرات</a:t>
            </a:r>
            <a:r>
              <a:rPr lang="ar-IQ" dirty="0" smtClean="0"/>
              <a:t> الحنطة </a:t>
            </a:r>
            <a:r>
              <a:rPr lang="en-US" i="1" dirty="0" err="1" smtClean="0"/>
              <a:t>Zabrus</a:t>
            </a:r>
            <a:r>
              <a:rPr lang="en-US" i="1" dirty="0" smtClean="0"/>
              <a:t> </a:t>
            </a:r>
            <a:r>
              <a:rPr lang="en-US" i="1" dirty="0" err="1" smtClean="0"/>
              <a:t>morio</a:t>
            </a:r>
            <a:endParaRPr lang="ar-SA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تعود الى رتبة </a:t>
            </a:r>
            <a:r>
              <a:rPr lang="en-US" dirty="0" err="1" smtClean="0"/>
              <a:t>Coleoptera</a:t>
            </a:r>
            <a:r>
              <a:rPr lang="en-US" dirty="0" smtClean="0"/>
              <a:t> </a:t>
            </a:r>
            <a:r>
              <a:rPr lang="ar-IQ" dirty="0" smtClean="0"/>
              <a:t> </a:t>
            </a:r>
            <a:endParaRPr lang="ar-IQ" dirty="0" smtClean="0"/>
          </a:p>
          <a:p>
            <a:r>
              <a:rPr lang="ar-IQ" b="1" dirty="0" smtClean="0"/>
              <a:t>الضرر:</a:t>
            </a:r>
          </a:p>
          <a:p>
            <a:r>
              <a:rPr lang="ar-IQ" dirty="0" smtClean="0"/>
              <a:t>تعد اليرقات اشد فتكا </a:t>
            </a:r>
            <a:r>
              <a:rPr lang="ar-IQ" dirty="0" err="1" smtClean="0"/>
              <a:t>ببادرات</a:t>
            </a:r>
            <a:r>
              <a:rPr lang="ar-IQ" dirty="0" smtClean="0"/>
              <a:t> الحنطة والشعير، فهي تهاجم </a:t>
            </a:r>
            <a:r>
              <a:rPr lang="ar-IQ" dirty="0" err="1" smtClean="0"/>
              <a:t>البادرات</a:t>
            </a:r>
            <a:r>
              <a:rPr lang="ar-IQ" dirty="0" smtClean="0"/>
              <a:t> وتسحب اوراقها داخل التربة خلال نفق تصنعه ثم تمضغ الاوراق وتبقى الياف جافة فقط على سطح التربة . </a:t>
            </a:r>
          </a:p>
          <a:p>
            <a:pPr marL="0" indent="0">
              <a:buNone/>
            </a:pPr>
            <a:endParaRPr lang="ar-IQ" b="1" dirty="0" smtClean="0"/>
          </a:p>
        </p:txBody>
      </p:sp>
    </p:spTree>
    <p:extLst>
      <p:ext uri="{BB962C8B-B14F-4D97-AF65-F5344CB8AC3E}">
        <p14:creationId xmlns:p14="http://schemas.microsoft.com/office/powerpoint/2010/main" val="366500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دورة الحياة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تشتي الحشرة على شكل اناث بالغة ، تتغذى الاناث خلال شهري ايار وحزيران على السنابل ليلا وتختفي نهارا ، ثم تضع بيض في اعماق التربة </a:t>
            </a:r>
            <a:br>
              <a:rPr lang="ar-IQ" dirty="0" smtClean="0"/>
            </a:br>
            <a:r>
              <a:rPr lang="ar-IQ" dirty="0" smtClean="0"/>
              <a:t>( 15-18) سم بمعدل 40-80 بيضة\ انثى يفقس البيض بعد 7-14 يوما ، تعيش اليرقة 30-50يوما في نفق عمودي وتهاجم النباتات ليلا ثم تتعذر داخل التربة  لمدة اسبوعين بعدها تتحول الى كاملات تمر بالسبات الصيفي لمدة 2-3 شهور . لها جيل واحد بالسنة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04134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المكافحة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الزراعية : نظام دورات زراعية </a:t>
            </a:r>
          </a:p>
          <a:p>
            <a:r>
              <a:rPr lang="ar-IQ" dirty="0" smtClean="0"/>
              <a:t>2- الحيوية :استخدام متطفلات </a:t>
            </a:r>
          </a:p>
          <a:p>
            <a:r>
              <a:rPr lang="ar-IQ" dirty="0" smtClean="0"/>
              <a:t>3- الكيمياوية : </a:t>
            </a:r>
          </a:p>
          <a:p>
            <a:r>
              <a:rPr lang="ar-IQ" dirty="0" smtClean="0"/>
              <a:t>أ- </a:t>
            </a:r>
            <a:r>
              <a:rPr lang="ar-IQ" dirty="0" err="1" smtClean="0"/>
              <a:t>التعفيربمبيد</a:t>
            </a:r>
            <a:r>
              <a:rPr lang="ar-IQ" dirty="0" smtClean="0"/>
              <a:t> </a:t>
            </a:r>
            <a:r>
              <a:rPr lang="en-US" dirty="0" smtClean="0"/>
              <a:t>BHC</a:t>
            </a:r>
            <a:r>
              <a:rPr lang="ar-IQ" dirty="0" smtClean="0"/>
              <a:t> تركيز 2.6% بمعدل 302كغم \دونم خلال الشتاء</a:t>
            </a:r>
          </a:p>
          <a:p>
            <a:r>
              <a:rPr lang="ar-IQ" dirty="0" smtClean="0"/>
              <a:t>ب- الطعم السام من نفس المادة السابقة بنسبة 0.2- 0.9 %مع النخالة ويوزع بمعدل 10 كغم \دونم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41016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4- زنبور الحنطة المنشاري </a:t>
            </a:r>
            <a:r>
              <a:rPr lang="en-US" i="1" dirty="0" err="1" smtClean="0"/>
              <a:t>Cephus</a:t>
            </a:r>
            <a:r>
              <a:rPr lang="en-US" i="1" dirty="0" smtClean="0"/>
              <a:t> </a:t>
            </a:r>
            <a:r>
              <a:rPr lang="en-US" i="1" dirty="0" err="1" smtClean="0"/>
              <a:t>tabidus</a:t>
            </a:r>
            <a:endParaRPr lang="ar-SA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تعود الى رتبة </a:t>
            </a:r>
            <a:r>
              <a:rPr lang="en-US" dirty="0" smtClean="0"/>
              <a:t>Hymenoptera </a:t>
            </a:r>
            <a:endParaRPr lang="ar-IQ" dirty="0" smtClean="0"/>
          </a:p>
          <a:p>
            <a:r>
              <a:rPr lang="ar-IQ" b="1" dirty="0" smtClean="0"/>
              <a:t>الضرر:</a:t>
            </a:r>
            <a:r>
              <a:rPr lang="ar-IQ" dirty="0" smtClean="0"/>
              <a:t> </a:t>
            </a:r>
          </a:p>
          <a:p>
            <a:r>
              <a:rPr lang="ar-IQ" b="1" dirty="0" smtClean="0"/>
              <a:t>تتلف</a:t>
            </a:r>
            <a:r>
              <a:rPr lang="ar-IQ" dirty="0" smtClean="0"/>
              <a:t> يرقات هذه الحشرة جزء كبير من الساق نتيجة التغذية على الانسجة الداخلية </a:t>
            </a:r>
            <a:r>
              <a:rPr lang="ar-IQ" dirty="0" err="1" smtClean="0"/>
              <a:t>ولايتكون</a:t>
            </a:r>
            <a:r>
              <a:rPr lang="ar-IQ" dirty="0" smtClean="0"/>
              <a:t> حب في السنبلة فتظهر السنابل بيضاء ، </a:t>
            </a:r>
            <a:r>
              <a:rPr lang="ar-IQ" dirty="0" err="1" smtClean="0"/>
              <a:t>وتاكل</a:t>
            </a:r>
            <a:r>
              <a:rPr lang="ar-IQ" dirty="0" smtClean="0"/>
              <a:t> اليرقة نسيج الساق قرب قاعدته بشكل حلقي </a:t>
            </a:r>
            <a:r>
              <a:rPr lang="ar-IQ" dirty="0" err="1" smtClean="0"/>
              <a:t>ولايبقى</a:t>
            </a:r>
            <a:r>
              <a:rPr lang="ar-IQ" dirty="0" smtClean="0"/>
              <a:t> من الساق الا نسيج رقيق من الجدار الخارجي فيسقط الساق من هذا الموضع عند هبوب رياح .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329958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دورة الحياة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تشتي على شكل يرقات داخل شرنقة في الجزء القاعدي من الساق القريب من سطح التربة وفي الربيع تتعذر وتخرج البالغات وتتزاوج ، تضع الانثى بيوض حمراء اللون بحدود 10-15 بيضة بصورة منفردة بواسطة الة وضع البيض المنشارية داخل ساق الحنطة وتحت السنابل وذلك قبل تكوين البذور، يفقس البيض بعد عدة ايام ويعطي يرقات تحفر في الساق متجهة نحو الاسفل  . لها جيل واحد بالسنة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81541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المكافحة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الزراعية : حراثة الارض في الخريف للتخلص من اليرقات </a:t>
            </a:r>
          </a:p>
          <a:p>
            <a:r>
              <a:rPr lang="ar-IQ" dirty="0" smtClean="0"/>
              <a:t>الكيمياوية : يمكن استخدام مبيد السفن 85% بمعدل 7غم\ </a:t>
            </a:r>
            <a:r>
              <a:rPr lang="ar-IQ" smtClean="0"/>
              <a:t>غالون ماء .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666372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292</Words>
  <Application>Microsoft Office PowerPoint</Application>
  <PresentationFormat>عرض على الشاشة (3:4)‏</PresentationFormat>
  <Paragraphs>24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المحاضرة الخامسة </vt:lpstr>
      <vt:lpstr>3- ماضغة بادرات الحنطة Zabrus morio</vt:lpstr>
      <vt:lpstr>دورة الحياة </vt:lpstr>
      <vt:lpstr>المكافحة </vt:lpstr>
      <vt:lpstr>4- زنبور الحنطة المنشاري Cephus tabidus</vt:lpstr>
      <vt:lpstr>دورة الحياة</vt:lpstr>
      <vt:lpstr>المكافحة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الخامسة </dc:title>
  <dc:creator>Basra</dc:creator>
  <cp:lastModifiedBy>Basra</cp:lastModifiedBy>
  <cp:revision>14</cp:revision>
  <dcterms:created xsi:type="dcterms:W3CDTF">2019-10-01T08:27:36Z</dcterms:created>
  <dcterms:modified xsi:type="dcterms:W3CDTF">2019-10-03T06:43:37Z</dcterms:modified>
</cp:coreProperties>
</file>